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5" r:id="rId5"/>
    <p:sldId id="264" r:id="rId6"/>
    <p:sldId id="263" r:id="rId7"/>
    <p:sldId id="268" r:id="rId8"/>
    <p:sldId id="262" r:id="rId9"/>
    <p:sldId id="261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251F19-29CF-4712-9142-A328A0DD7282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AE81C60-3996-488A-89D1-E6DC52135599}">
      <dgm:prSet phldrT="[Tekst]"/>
      <dgm:spPr/>
      <dgm:t>
        <a:bodyPr/>
        <a:lstStyle/>
        <a:p>
          <a:r>
            <a:rPr lang="hr-HR" dirty="0"/>
            <a:t>Na temelju čega suvremena biologija daje odgovore tko smo i odakle dolazimo?</a:t>
          </a:r>
        </a:p>
      </dgm:t>
    </dgm:pt>
    <dgm:pt modelId="{5A72E4BB-356A-4CDE-808F-F0309EC99F50}" type="parTrans" cxnId="{89F5CD09-B806-466A-8EAD-97BABF5643AE}">
      <dgm:prSet/>
      <dgm:spPr/>
      <dgm:t>
        <a:bodyPr/>
        <a:lstStyle/>
        <a:p>
          <a:endParaRPr lang="hr-HR"/>
        </a:p>
      </dgm:t>
    </dgm:pt>
    <dgm:pt modelId="{EDCF618D-9DC0-4ADE-AA9C-817542592881}" type="sibTrans" cxnId="{89F5CD09-B806-466A-8EAD-97BABF5643AE}">
      <dgm:prSet/>
      <dgm:spPr/>
      <dgm:t>
        <a:bodyPr/>
        <a:lstStyle/>
        <a:p>
          <a:endParaRPr lang="hr-HR"/>
        </a:p>
      </dgm:t>
    </dgm:pt>
    <dgm:pt modelId="{D15C4FE0-C46C-4A82-A8C1-2E9850279E0C}">
      <dgm:prSet phldrT="[Tekst]"/>
      <dgm:spPr/>
      <dgm:t>
        <a:bodyPr/>
        <a:lstStyle/>
        <a:p>
          <a:r>
            <a:rPr lang="hr-HR" dirty="0"/>
            <a:t>Koji je značaj otkrića Dragutina </a:t>
          </a:r>
          <a:r>
            <a:rPr lang="hr-HR" dirty="0" err="1"/>
            <a:t>Gorjanovića</a:t>
          </a:r>
          <a:r>
            <a:rPr lang="hr-HR" dirty="0"/>
            <a:t> -Krambergera?</a:t>
          </a:r>
        </a:p>
      </dgm:t>
    </dgm:pt>
    <dgm:pt modelId="{C7499E54-CE81-46C5-8A7D-F805AE5EECD3}" type="parTrans" cxnId="{A0A2D9A7-61D2-44A0-AA4F-5CBA308032E8}">
      <dgm:prSet/>
      <dgm:spPr/>
      <dgm:t>
        <a:bodyPr/>
        <a:lstStyle/>
        <a:p>
          <a:endParaRPr lang="hr-HR"/>
        </a:p>
      </dgm:t>
    </dgm:pt>
    <dgm:pt modelId="{E3FAFDFC-1D1E-47C0-8B55-52EB1E2CDF91}" type="sibTrans" cxnId="{A0A2D9A7-61D2-44A0-AA4F-5CBA308032E8}">
      <dgm:prSet/>
      <dgm:spPr/>
      <dgm:t>
        <a:bodyPr/>
        <a:lstStyle/>
        <a:p>
          <a:endParaRPr lang="hr-HR"/>
        </a:p>
      </dgm:t>
    </dgm:pt>
    <dgm:pt modelId="{B1FA7C3E-8980-4220-92C2-AFD65B42872D}">
      <dgm:prSet phldrT="[Tekst]"/>
      <dgm:spPr/>
      <dgm:t>
        <a:bodyPr/>
        <a:lstStyle/>
        <a:p>
          <a:r>
            <a:rPr lang="hr-HR" dirty="0"/>
            <a:t>Navedi neka obilježja neandertalaca.</a:t>
          </a:r>
        </a:p>
      </dgm:t>
    </dgm:pt>
    <dgm:pt modelId="{17622721-DF04-47C9-AD92-81460AAA95CE}" type="parTrans" cxnId="{E4A734B8-DCFB-4AA7-9502-4D1FB96FB8B5}">
      <dgm:prSet/>
      <dgm:spPr/>
      <dgm:t>
        <a:bodyPr/>
        <a:lstStyle/>
        <a:p>
          <a:endParaRPr lang="hr-HR"/>
        </a:p>
      </dgm:t>
    </dgm:pt>
    <dgm:pt modelId="{A2892169-48A3-4119-882F-999E76C4CF79}" type="sibTrans" cxnId="{E4A734B8-DCFB-4AA7-9502-4D1FB96FB8B5}">
      <dgm:prSet/>
      <dgm:spPr/>
      <dgm:t>
        <a:bodyPr/>
        <a:lstStyle/>
        <a:p>
          <a:endParaRPr lang="hr-HR"/>
        </a:p>
      </dgm:t>
    </dgm:pt>
    <dgm:pt modelId="{F97CAFC2-21B7-432C-BCBC-3987B28171B3}">
      <dgm:prSet/>
      <dgm:spPr/>
      <dgm:t>
        <a:bodyPr/>
        <a:lstStyle/>
        <a:p>
          <a:r>
            <a:rPr lang="hr-HR" dirty="0"/>
            <a:t>Gdje su se razvio čovjek?</a:t>
          </a:r>
        </a:p>
      </dgm:t>
    </dgm:pt>
    <dgm:pt modelId="{5E008A17-6D9F-4CE2-BD62-A9634EF82B6F}" type="parTrans" cxnId="{4552700D-F9CF-4D1C-AFDE-AA1B66A66358}">
      <dgm:prSet/>
      <dgm:spPr/>
      <dgm:t>
        <a:bodyPr/>
        <a:lstStyle/>
        <a:p>
          <a:endParaRPr lang="hr-HR"/>
        </a:p>
      </dgm:t>
    </dgm:pt>
    <dgm:pt modelId="{9169E6A0-2C67-4322-B70A-402F2BFF18BF}" type="sibTrans" cxnId="{4552700D-F9CF-4D1C-AFDE-AA1B66A66358}">
      <dgm:prSet/>
      <dgm:spPr/>
      <dgm:t>
        <a:bodyPr/>
        <a:lstStyle/>
        <a:p>
          <a:endParaRPr lang="hr-HR"/>
        </a:p>
      </dgm:t>
    </dgm:pt>
    <dgm:pt modelId="{AD43E057-9FA7-43C5-AF37-8180289950B3}">
      <dgm:prSet/>
      <dgm:spPr/>
      <dgm:t>
        <a:bodyPr/>
        <a:lstStyle/>
        <a:p>
          <a:r>
            <a:rPr lang="hr-HR" dirty="0"/>
            <a:t>Navedi osobine koje su se postupno pojavljivale kod razvoja čovjeka.</a:t>
          </a:r>
        </a:p>
      </dgm:t>
    </dgm:pt>
    <dgm:pt modelId="{429BD0BC-8C58-49F7-BE7A-79DFC17B9552}" type="parTrans" cxnId="{2338652D-9CF8-4433-B76C-15789EF34DC2}">
      <dgm:prSet/>
      <dgm:spPr/>
      <dgm:t>
        <a:bodyPr/>
        <a:lstStyle/>
        <a:p>
          <a:endParaRPr lang="hr-HR"/>
        </a:p>
      </dgm:t>
    </dgm:pt>
    <dgm:pt modelId="{C987FBCF-B1F7-43C2-847B-B0847809733D}" type="sibTrans" cxnId="{2338652D-9CF8-4433-B76C-15789EF34DC2}">
      <dgm:prSet/>
      <dgm:spPr/>
      <dgm:t>
        <a:bodyPr/>
        <a:lstStyle/>
        <a:p>
          <a:endParaRPr lang="hr-HR"/>
        </a:p>
      </dgm:t>
    </dgm:pt>
    <dgm:pt modelId="{E800BF46-55C9-48E2-A28A-8A01174F132A}" type="pres">
      <dgm:prSet presAssocID="{11251F19-29CF-4712-9142-A328A0DD7282}" presName="linearFlow" presStyleCnt="0">
        <dgm:presLayoutVars>
          <dgm:dir/>
          <dgm:resizeHandles val="exact"/>
        </dgm:presLayoutVars>
      </dgm:prSet>
      <dgm:spPr/>
    </dgm:pt>
    <dgm:pt modelId="{46025294-D2F7-475F-A116-8F38B1E3848F}" type="pres">
      <dgm:prSet presAssocID="{5AE81C60-3996-488A-89D1-E6DC52135599}" presName="composite" presStyleCnt="0"/>
      <dgm:spPr/>
    </dgm:pt>
    <dgm:pt modelId="{D392D674-27A0-44C1-BC56-2161B46E38A5}" type="pres">
      <dgm:prSet presAssocID="{5AE81C60-3996-488A-89D1-E6DC52135599}" presName="imgShp" presStyleLbl="fgImgPlace1" presStyleIdx="0" presStyleCnt="5" custLinFactNeighborX="459" custLinFactNeighborY="-1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6B513CB-2750-444C-B2EA-2772D8C6758E}" type="pres">
      <dgm:prSet presAssocID="{5AE81C60-3996-488A-89D1-E6DC52135599}" presName="txShp" presStyleLbl="node1" presStyleIdx="0" presStyleCnt="5">
        <dgm:presLayoutVars>
          <dgm:bulletEnabled val="1"/>
        </dgm:presLayoutVars>
      </dgm:prSet>
      <dgm:spPr/>
    </dgm:pt>
    <dgm:pt modelId="{AA7425EE-B6FB-4F85-8D06-2AAA044673BA}" type="pres">
      <dgm:prSet presAssocID="{EDCF618D-9DC0-4ADE-AA9C-817542592881}" presName="spacing" presStyleCnt="0"/>
      <dgm:spPr/>
    </dgm:pt>
    <dgm:pt modelId="{410C4305-4886-469C-A205-421E248028CF}" type="pres">
      <dgm:prSet presAssocID="{F97CAFC2-21B7-432C-BCBC-3987B28171B3}" presName="composite" presStyleCnt="0"/>
      <dgm:spPr/>
    </dgm:pt>
    <dgm:pt modelId="{06448CD8-36D9-4E9E-937B-89646B03D1F2}" type="pres">
      <dgm:prSet presAssocID="{F97CAFC2-21B7-432C-BCBC-3987B28171B3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C26AF5AC-D7BA-4FBF-A6E1-FB67E429D3D1}" type="pres">
      <dgm:prSet presAssocID="{F97CAFC2-21B7-432C-BCBC-3987B28171B3}" presName="txShp" presStyleLbl="node1" presStyleIdx="1" presStyleCnt="5">
        <dgm:presLayoutVars>
          <dgm:bulletEnabled val="1"/>
        </dgm:presLayoutVars>
      </dgm:prSet>
      <dgm:spPr/>
    </dgm:pt>
    <dgm:pt modelId="{F79AB569-B558-4116-888E-16B4B9475A55}" type="pres">
      <dgm:prSet presAssocID="{9169E6A0-2C67-4322-B70A-402F2BFF18BF}" presName="spacing" presStyleCnt="0"/>
      <dgm:spPr/>
    </dgm:pt>
    <dgm:pt modelId="{381ED006-2B16-4501-BF99-6C06DD999D3A}" type="pres">
      <dgm:prSet presAssocID="{AD43E057-9FA7-43C5-AF37-8180289950B3}" presName="composite" presStyleCnt="0"/>
      <dgm:spPr/>
    </dgm:pt>
    <dgm:pt modelId="{499BCC68-D75A-4849-8D91-B7593EBFD201}" type="pres">
      <dgm:prSet presAssocID="{AD43E057-9FA7-43C5-AF37-8180289950B3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8CC6E44F-696D-468A-B56A-4CB526F168A7}" type="pres">
      <dgm:prSet presAssocID="{AD43E057-9FA7-43C5-AF37-8180289950B3}" presName="txShp" presStyleLbl="node1" presStyleIdx="2" presStyleCnt="5">
        <dgm:presLayoutVars>
          <dgm:bulletEnabled val="1"/>
        </dgm:presLayoutVars>
      </dgm:prSet>
      <dgm:spPr/>
    </dgm:pt>
    <dgm:pt modelId="{F1761870-972E-46B9-AB9E-1888FF380C5A}" type="pres">
      <dgm:prSet presAssocID="{C987FBCF-B1F7-43C2-847B-B0847809733D}" presName="spacing" presStyleCnt="0"/>
      <dgm:spPr/>
    </dgm:pt>
    <dgm:pt modelId="{364B3F44-2B9D-4F97-A0A9-5F517766814E}" type="pres">
      <dgm:prSet presAssocID="{D15C4FE0-C46C-4A82-A8C1-2E9850279E0C}" presName="composite" presStyleCnt="0"/>
      <dgm:spPr/>
    </dgm:pt>
    <dgm:pt modelId="{4C70A451-05B7-4268-8DB9-D9261CA1358C}" type="pres">
      <dgm:prSet presAssocID="{D15C4FE0-C46C-4A82-A8C1-2E9850279E0C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DB01B5B-76EE-4B89-A956-8D214A776DFD}" type="pres">
      <dgm:prSet presAssocID="{D15C4FE0-C46C-4A82-A8C1-2E9850279E0C}" presName="txShp" presStyleLbl="node1" presStyleIdx="3" presStyleCnt="5">
        <dgm:presLayoutVars>
          <dgm:bulletEnabled val="1"/>
        </dgm:presLayoutVars>
      </dgm:prSet>
      <dgm:spPr/>
    </dgm:pt>
    <dgm:pt modelId="{0943858E-C4D1-4B6A-8340-D937919F49ED}" type="pres">
      <dgm:prSet presAssocID="{E3FAFDFC-1D1E-47C0-8B55-52EB1E2CDF91}" presName="spacing" presStyleCnt="0"/>
      <dgm:spPr/>
    </dgm:pt>
    <dgm:pt modelId="{94D601B5-C4AB-4B35-AC94-404ADF44DC13}" type="pres">
      <dgm:prSet presAssocID="{B1FA7C3E-8980-4220-92C2-AFD65B42872D}" presName="composite" presStyleCnt="0"/>
      <dgm:spPr/>
    </dgm:pt>
    <dgm:pt modelId="{82941A05-98A0-48F4-9C24-1F91EC3E01F0}" type="pres">
      <dgm:prSet presAssocID="{B1FA7C3E-8980-4220-92C2-AFD65B42872D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48A6009-1A5C-40F0-89DF-CE628FF56717}" type="pres">
      <dgm:prSet presAssocID="{B1FA7C3E-8980-4220-92C2-AFD65B42872D}" presName="txShp" presStyleLbl="node1" presStyleIdx="4" presStyleCnt="5">
        <dgm:presLayoutVars>
          <dgm:bulletEnabled val="1"/>
        </dgm:presLayoutVars>
      </dgm:prSet>
      <dgm:spPr/>
    </dgm:pt>
  </dgm:ptLst>
  <dgm:cxnLst>
    <dgm:cxn modelId="{89F5CD09-B806-466A-8EAD-97BABF5643AE}" srcId="{11251F19-29CF-4712-9142-A328A0DD7282}" destId="{5AE81C60-3996-488A-89D1-E6DC52135599}" srcOrd="0" destOrd="0" parTransId="{5A72E4BB-356A-4CDE-808F-F0309EC99F50}" sibTransId="{EDCF618D-9DC0-4ADE-AA9C-817542592881}"/>
    <dgm:cxn modelId="{4552700D-F9CF-4D1C-AFDE-AA1B66A66358}" srcId="{11251F19-29CF-4712-9142-A328A0DD7282}" destId="{F97CAFC2-21B7-432C-BCBC-3987B28171B3}" srcOrd="1" destOrd="0" parTransId="{5E008A17-6D9F-4CE2-BD62-A9634EF82B6F}" sibTransId="{9169E6A0-2C67-4322-B70A-402F2BFF18BF}"/>
    <dgm:cxn modelId="{2338652D-9CF8-4433-B76C-15789EF34DC2}" srcId="{11251F19-29CF-4712-9142-A328A0DD7282}" destId="{AD43E057-9FA7-43C5-AF37-8180289950B3}" srcOrd="2" destOrd="0" parTransId="{429BD0BC-8C58-49F7-BE7A-79DFC17B9552}" sibTransId="{C987FBCF-B1F7-43C2-847B-B0847809733D}"/>
    <dgm:cxn modelId="{5B6C8B35-DB83-4038-BAD4-32E7E48225D8}" type="presOf" srcId="{AD43E057-9FA7-43C5-AF37-8180289950B3}" destId="{8CC6E44F-696D-468A-B56A-4CB526F168A7}" srcOrd="0" destOrd="0" presId="urn:microsoft.com/office/officeart/2005/8/layout/vList3"/>
    <dgm:cxn modelId="{9893AA5F-4601-4F20-9C40-809E6A028718}" type="presOf" srcId="{B1FA7C3E-8980-4220-92C2-AFD65B42872D}" destId="{C48A6009-1A5C-40F0-89DF-CE628FF56717}" srcOrd="0" destOrd="0" presId="urn:microsoft.com/office/officeart/2005/8/layout/vList3"/>
    <dgm:cxn modelId="{89144B62-4B3E-4759-A020-EA0619C1F5A4}" type="presOf" srcId="{D15C4FE0-C46C-4A82-A8C1-2E9850279E0C}" destId="{6DB01B5B-76EE-4B89-A956-8D214A776DFD}" srcOrd="0" destOrd="0" presId="urn:microsoft.com/office/officeart/2005/8/layout/vList3"/>
    <dgm:cxn modelId="{2F6EAF63-3302-4CB8-B038-ABDE0EE825AF}" type="presOf" srcId="{11251F19-29CF-4712-9142-A328A0DD7282}" destId="{E800BF46-55C9-48E2-A28A-8A01174F132A}" srcOrd="0" destOrd="0" presId="urn:microsoft.com/office/officeart/2005/8/layout/vList3"/>
    <dgm:cxn modelId="{C00CDC43-762E-4565-8970-D48A967D68CC}" type="presOf" srcId="{F97CAFC2-21B7-432C-BCBC-3987B28171B3}" destId="{C26AF5AC-D7BA-4FBF-A6E1-FB67E429D3D1}" srcOrd="0" destOrd="0" presId="urn:microsoft.com/office/officeart/2005/8/layout/vList3"/>
    <dgm:cxn modelId="{31536451-9D2E-4C89-84F4-AC1019FF5E6F}" type="presOf" srcId="{5AE81C60-3996-488A-89D1-E6DC52135599}" destId="{26B513CB-2750-444C-B2EA-2772D8C6758E}" srcOrd="0" destOrd="0" presId="urn:microsoft.com/office/officeart/2005/8/layout/vList3"/>
    <dgm:cxn modelId="{A0A2D9A7-61D2-44A0-AA4F-5CBA308032E8}" srcId="{11251F19-29CF-4712-9142-A328A0DD7282}" destId="{D15C4FE0-C46C-4A82-A8C1-2E9850279E0C}" srcOrd="3" destOrd="0" parTransId="{C7499E54-CE81-46C5-8A7D-F805AE5EECD3}" sibTransId="{E3FAFDFC-1D1E-47C0-8B55-52EB1E2CDF91}"/>
    <dgm:cxn modelId="{E4A734B8-DCFB-4AA7-9502-4D1FB96FB8B5}" srcId="{11251F19-29CF-4712-9142-A328A0DD7282}" destId="{B1FA7C3E-8980-4220-92C2-AFD65B42872D}" srcOrd="4" destOrd="0" parTransId="{17622721-DF04-47C9-AD92-81460AAA95CE}" sibTransId="{A2892169-48A3-4119-882F-999E76C4CF79}"/>
    <dgm:cxn modelId="{122279FF-A645-40F5-B872-C8CB7B5A4051}" type="presParOf" srcId="{E800BF46-55C9-48E2-A28A-8A01174F132A}" destId="{46025294-D2F7-475F-A116-8F38B1E3848F}" srcOrd="0" destOrd="0" presId="urn:microsoft.com/office/officeart/2005/8/layout/vList3"/>
    <dgm:cxn modelId="{58F344CB-552A-4AFB-A6FC-B465334D9ED4}" type="presParOf" srcId="{46025294-D2F7-475F-A116-8F38B1E3848F}" destId="{D392D674-27A0-44C1-BC56-2161B46E38A5}" srcOrd="0" destOrd="0" presId="urn:microsoft.com/office/officeart/2005/8/layout/vList3"/>
    <dgm:cxn modelId="{C02990B9-50A1-45B7-B78D-16B8ACFAD38D}" type="presParOf" srcId="{46025294-D2F7-475F-A116-8F38B1E3848F}" destId="{26B513CB-2750-444C-B2EA-2772D8C6758E}" srcOrd="1" destOrd="0" presId="urn:microsoft.com/office/officeart/2005/8/layout/vList3"/>
    <dgm:cxn modelId="{0F34ACE5-8DEC-4AB8-B7A0-D10858BA9063}" type="presParOf" srcId="{E800BF46-55C9-48E2-A28A-8A01174F132A}" destId="{AA7425EE-B6FB-4F85-8D06-2AAA044673BA}" srcOrd="1" destOrd="0" presId="urn:microsoft.com/office/officeart/2005/8/layout/vList3"/>
    <dgm:cxn modelId="{0EB81CB9-0FD9-424A-907F-556AE4702949}" type="presParOf" srcId="{E800BF46-55C9-48E2-A28A-8A01174F132A}" destId="{410C4305-4886-469C-A205-421E248028CF}" srcOrd="2" destOrd="0" presId="urn:microsoft.com/office/officeart/2005/8/layout/vList3"/>
    <dgm:cxn modelId="{AA99BA61-DA72-4252-B0CE-D14ED53C97B7}" type="presParOf" srcId="{410C4305-4886-469C-A205-421E248028CF}" destId="{06448CD8-36D9-4E9E-937B-89646B03D1F2}" srcOrd="0" destOrd="0" presId="urn:microsoft.com/office/officeart/2005/8/layout/vList3"/>
    <dgm:cxn modelId="{585EFADA-A0DC-4926-A381-9ED74D599005}" type="presParOf" srcId="{410C4305-4886-469C-A205-421E248028CF}" destId="{C26AF5AC-D7BA-4FBF-A6E1-FB67E429D3D1}" srcOrd="1" destOrd="0" presId="urn:microsoft.com/office/officeart/2005/8/layout/vList3"/>
    <dgm:cxn modelId="{EF239237-5293-4384-A87B-BBEEB1B1D1A1}" type="presParOf" srcId="{E800BF46-55C9-48E2-A28A-8A01174F132A}" destId="{F79AB569-B558-4116-888E-16B4B9475A55}" srcOrd="3" destOrd="0" presId="urn:microsoft.com/office/officeart/2005/8/layout/vList3"/>
    <dgm:cxn modelId="{F838F448-E809-46B4-AE77-EB3BDBFCFE0D}" type="presParOf" srcId="{E800BF46-55C9-48E2-A28A-8A01174F132A}" destId="{381ED006-2B16-4501-BF99-6C06DD999D3A}" srcOrd="4" destOrd="0" presId="urn:microsoft.com/office/officeart/2005/8/layout/vList3"/>
    <dgm:cxn modelId="{07C6E8C1-2340-4A8D-BA15-94A3A0702965}" type="presParOf" srcId="{381ED006-2B16-4501-BF99-6C06DD999D3A}" destId="{499BCC68-D75A-4849-8D91-B7593EBFD201}" srcOrd="0" destOrd="0" presId="urn:microsoft.com/office/officeart/2005/8/layout/vList3"/>
    <dgm:cxn modelId="{1C5739DB-54EA-47B2-B081-99DF4DEB5830}" type="presParOf" srcId="{381ED006-2B16-4501-BF99-6C06DD999D3A}" destId="{8CC6E44F-696D-468A-B56A-4CB526F168A7}" srcOrd="1" destOrd="0" presId="urn:microsoft.com/office/officeart/2005/8/layout/vList3"/>
    <dgm:cxn modelId="{29BA6F3F-A969-433F-AD3E-EAAC52400627}" type="presParOf" srcId="{E800BF46-55C9-48E2-A28A-8A01174F132A}" destId="{F1761870-972E-46B9-AB9E-1888FF380C5A}" srcOrd="5" destOrd="0" presId="urn:microsoft.com/office/officeart/2005/8/layout/vList3"/>
    <dgm:cxn modelId="{81AB5F54-4688-4EAB-8165-6084842EA73D}" type="presParOf" srcId="{E800BF46-55C9-48E2-A28A-8A01174F132A}" destId="{364B3F44-2B9D-4F97-A0A9-5F517766814E}" srcOrd="6" destOrd="0" presId="urn:microsoft.com/office/officeart/2005/8/layout/vList3"/>
    <dgm:cxn modelId="{BF9AFFDE-1730-4849-8614-770217700311}" type="presParOf" srcId="{364B3F44-2B9D-4F97-A0A9-5F517766814E}" destId="{4C70A451-05B7-4268-8DB9-D9261CA1358C}" srcOrd="0" destOrd="0" presId="urn:microsoft.com/office/officeart/2005/8/layout/vList3"/>
    <dgm:cxn modelId="{4264419E-898C-4ECF-926C-29613309BFC7}" type="presParOf" srcId="{364B3F44-2B9D-4F97-A0A9-5F517766814E}" destId="{6DB01B5B-76EE-4B89-A956-8D214A776DFD}" srcOrd="1" destOrd="0" presId="urn:microsoft.com/office/officeart/2005/8/layout/vList3"/>
    <dgm:cxn modelId="{B30B12BB-0B3A-4636-9864-5E7C6CBD9B88}" type="presParOf" srcId="{E800BF46-55C9-48E2-A28A-8A01174F132A}" destId="{0943858E-C4D1-4B6A-8340-D937919F49ED}" srcOrd="7" destOrd="0" presId="urn:microsoft.com/office/officeart/2005/8/layout/vList3"/>
    <dgm:cxn modelId="{8140A8E9-2DCD-4A16-949A-0AFB1985EEE8}" type="presParOf" srcId="{E800BF46-55C9-48E2-A28A-8A01174F132A}" destId="{94D601B5-C4AB-4B35-AC94-404ADF44DC13}" srcOrd="8" destOrd="0" presId="urn:microsoft.com/office/officeart/2005/8/layout/vList3"/>
    <dgm:cxn modelId="{5C3993E9-8455-4E64-A424-54FEC8BFAC67}" type="presParOf" srcId="{94D601B5-C4AB-4B35-AC94-404ADF44DC13}" destId="{82941A05-98A0-48F4-9C24-1F91EC3E01F0}" srcOrd="0" destOrd="0" presId="urn:microsoft.com/office/officeart/2005/8/layout/vList3"/>
    <dgm:cxn modelId="{4FE99DFF-0FBE-4D61-A5F0-DB9CE86EBFEC}" type="presParOf" srcId="{94D601B5-C4AB-4B35-AC94-404ADF44DC13}" destId="{C48A6009-1A5C-40F0-89DF-CE628FF567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13CB-2750-444C-B2EA-2772D8C6758E}">
      <dsp:nvSpPr>
        <dsp:cNvPr id="0" name=""/>
        <dsp:cNvSpPr/>
      </dsp:nvSpPr>
      <dsp:spPr>
        <a:xfrm rot="10800000">
          <a:off x="1490144" y="1351"/>
          <a:ext cx="4915281" cy="100834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Na temelju čega suvremena biologija daje odgovore tko smo i odakle dolazimo?</a:t>
          </a:r>
        </a:p>
      </dsp:txBody>
      <dsp:txXfrm rot="10800000">
        <a:off x="1742229" y="1351"/>
        <a:ext cx="4663196" cy="1008341"/>
      </dsp:txXfrm>
    </dsp:sp>
    <dsp:sp modelId="{D392D674-27A0-44C1-BC56-2161B46E38A5}">
      <dsp:nvSpPr>
        <dsp:cNvPr id="0" name=""/>
        <dsp:cNvSpPr/>
      </dsp:nvSpPr>
      <dsp:spPr>
        <a:xfrm>
          <a:off x="990602" y="0"/>
          <a:ext cx="1008341" cy="10083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AF5AC-D7BA-4FBF-A6E1-FB67E429D3D1}">
      <dsp:nvSpPr>
        <dsp:cNvPr id="0" name=""/>
        <dsp:cNvSpPr/>
      </dsp:nvSpPr>
      <dsp:spPr>
        <a:xfrm rot="10800000">
          <a:off x="1490144" y="1310690"/>
          <a:ext cx="4915281" cy="1008341"/>
        </a:xfrm>
        <a:prstGeom prst="homePlat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Gdje su se razvio čovjek?</a:t>
          </a:r>
        </a:p>
      </dsp:txBody>
      <dsp:txXfrm rot="10800000">
        <a:off x="1742229" y="1310690"/>
        <a:ext cx="4663196" cy="1008341"/>
      </dsp:txXfrm>
    </dsp:sp>
    <dsp:sp modelId="{06448CD8-36D9-4E9E-937B-89646B03D1F2}">
      <dsp:nvSpPr>
        <dsp:cNvPr id="0" name=""/>
        <dsp:cNvSpPr/>
      </dsp:nvSpPr>
      <dsp:spPr>
        <a:xfrm>
          <a:off x="985974" y="1310690"/>
          <a:ext cx="1008341" cy="10083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6E44F-696D-468A-B56A-4CB526F168A7}">
      <dsp:nvSpPr>
        <dsp:cNvPr id="0" name=""/>
        <dsp:cNvSpPr/>
      </dsp:nvSpPr>
      <dsp:spPr>
        <a:xfrm rot="10800000">
          <a:off x="1490144" y="2620029"/>
          <a:ext cx="4915281" cy="100834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Navedi osobine koje su se postupno pojavljivale kod razvoja čovjeka.</a:t>
          </a:r>
        </a:p>
      </dsp:txBody>
      <dsp:txXfrm rot="10800000">
        <a:off x="1742229" y="2620029"/>
        <a:ext cx="4663196" cy="1008341"/>
      </dsp:txXfrm>
    </dsp:sp>
    <dsp:sp modelId="{499BCC68-D75A-4849-8D91-B7593EBFD201}">
      <dsp:nvSpPr>
        <dsp:cNvPr id="0" name=""/>
        <dsp:cNvSpPr/>
      </dsp:nvSpPr>
      <dsp:spPr>
        <a:xfrm>
          <a:off x="985974" y="2620029"/>
          <a:ext cx="1008341" cy="10083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01B5B-76EE-4B89-A956-8D214A776DFD}">
      <dsp:nvSpPr>
        <dsp:cNvPr id="0" name=""/>
        <dsp:cNvSpPr/>
      </dsp:nvSpPr>
      <dsp:spPr>
        <a:xfrm rot="10800000">
          <a:off x="1490144" y="3929368"/>
          <a:ext cx="4915281" cy="1008341"/>
        </a:xfrm>
        <a:prstGeom prst="homePlat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Koji je značaj otkrića Dragutina </a:t>
          </a:r>
          <a:r>
            <a:rPr lang="hr-HR" sz="2000" kern="1200" dirty="0" err="1"/>
            <a:t>Gorjanovića</a:t>
          </a:r>
          <a:r>
            <a:rPr lang="hr-HR" sz="2000" kern="1200" dirty="0"/>
            <a:t> -Krambergera?</a:t>
          </a:r>
        </a:p>
      </dsp:txBody>
      <dsp:txXfrm rot="10800000">
        <a:off x="1742229" y="3929368"/>
        <a:ext cx="4663196" cy="1008341"/>
      </dsp:txXfrm>
    </dsp:sp>
    <dsp:sp modelId="{4C70A451-05B7-4268-8DB9-D9261CA1358C}">
      <dsp:nvSpPr>
        <dsp:cNvPr id="0" name=""/>
        <dsp:cNvSpPr/>
      </dsp:nvSpPr>
      <dsp:spPr>
        <a:xfrm>
          <a:off x="985974" y="3929368"/>
          <a:ext cx="1008341" cy="10083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A6009-1A5C-40F0-89DF-CE628FF56717}">
      <dsp:nvSpPr>
        <dsp:cNvPr id="0" name=""/>
        <dsp:cNvSpPr/>
      </dsp:nvSpPr>
      <dsp:spPr>
        <a:xfrm rot="10800000">
          <a:off x="1490144" y="5238707"/>
          <a:ext cx="4915281" cy="100834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6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Navedi neka obilježja neandertalaca.</a:t>
          </a:r>
        </a:p>
      </dsp:txBody>
      <dsp:txXfrm rot="10800000">
        <a:off x="1742229" y="5238707"/>
        <a:ext cx="4663196" cy="1008341"/>
      </dsp:txXfrm>
    </dsp:sp>
    <dsp:sp modelId="{82941A05-98A0-48F4-9C24-1F91EC3E01F0}">
      <dsp:nvSpPr>
        <dsp:cNvPr id="0" name=""/>
        <dsp:cNvSpPr/>
      </dsp:nvSpPr>
      <dsp:spPr>
        <a:xfrm>
          <a:off x="985974" y="5238707"/>
          <a:ext cx="1008341" cy="100834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D749197-A2D8-40AF-AFE3-A558B0F6A664}"/>
              </a:ext>
            </a:extLst>
          </p:cNvPr>
          <p:cNvSpPr txBox="1"/>
          <p:nvPr/>
        </p:nvSpPr>
        <p:spPr>
          <a:xfrm>
            <a:off x="2971800" y="5410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Čovjekov evolucijski put</a:t>
            </a:r>
          </a:p>
        </p:txBody>
      </p:sp>
      <p:pic>
        <p:nvPicPr>
          <p:cNvPr id="4" name="Slika 3" descr="Slika na kojoj se prikazuje sofa, sisavac, glodavac, osoba&#10;&#10;Opis je automatski generiran">
            <a:extLst>
              <a:ext uri="{FF2B5EF4-FFF2-40B4-BE49-F238E27FC236}">
                <a16:creationId xmlns:a16="http://schemas.microsoft.com/office/drawing/2014/main" id="{726C965B-090C-4901-B881-2A485CA86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61869"/>
            <a:ext cx="56388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971386F-4536-4B4E-B95A-216D8CEBD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3503"/>
            <a:ext cx="7588676" cy="569124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551097C-18F2-4DE1-8952-D7B50007480B}"/>
              </a:ext>
            </a:extLst>
          </p:cNvPr>
          <p:cNvSpPr txBox="1"/>
          <p:nvPr/>
        </p:nvSpPr>
        <p:spPr>
          <a:xfrm>
            <a:off x="2743200" y="47683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Podrijetlo čovjeka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0D7B3F6-B114-4F75-8B43-ADFD6EB97CE1}"/>
              </a:ext>
            </a:extLst>
          </p:cNvPr>
          <p:cNvSpPr txBox="1"/>
          <p:nvPr/>
        </p:nvSpPr>
        <p:spPr>
          <a:xfrm>
            <a:off x="457200" y="1166599"/>
            <a:ext cx="502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Odgovori na pitanje TKO SMO? daju: 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fosilni nalazi</a:t>
            </a:r>
            <a:r>
              <a:rPr lang="hr-HR" dirty="0"/>
              <a:t>- skromni, mnoge karike nedostaju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usporedba</a:t>
            </a:r>
            <a:r>
              <a:rPr lang="hr-HR" dirty="0"/>
              <a:t> naše građe s građom drugih sisavaca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genetička istraživanja </a:t>
            </a:r>
            <a:r>
              <a:rPr lang="hr-HR" dirty="0"/>
              <a:t>(DNA)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Gdje se razvio čovjek?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 Africi </a:t>
            </a:r>
            <a:r>
              <a:rPr lang="hr-HR" dirty="0"/>
              <a:t>(fosilni tragovi: </a:t>
            </a:r>
            <a:r>
              <a:rPr lang="hr-HR" dirty="0" err="1"/>
              <a:t>dnašnja</a:t>
            </a:r>
            <a:r>
              <a:rPr lang="hr-HR" dirty="0"/>
              <a:t> Kenija, Tanzanija, Etiopija)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od zajedničkog </a:t>
            </a:r>
            <a:r>
              <a:rPr lang="hr-HR" dirty="0" err="1"/>
              <a:t>predka</a:t>
            </a:r>
            <a:r>
              <a:rPr lang="hr-HR" dirty="0"/>
              <a:t> čovjekolikih majmuna i čovjeka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razvoj </a:t>
            </a:r>
            <a:r>
              <a:rPr lang="hr-HR" b="1" dirty="0"/>
              <a:t>uspravnog hoda </a:t>
            </a:r>
            <a:r>
              <a:rPr lang="hr-HR" dirty="0"/>
              <a:t>(zbog moguće promjene klime, nestašice hrane na drveću)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korištenje </a:t>
            </a:r>
            <a:r>
              <a:rPr lang="hr-HR" b="1" dirty="0"/>
              <a:t>vatrom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termički obrađena hrana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bolja </a:t>
            </a:r>
            <a:r>
              <a:rPr lang="hr-HR" b="1" dirty="0"/>
              <a:t>koordinacija</a:t>
            </a:r>
            <a:r>
              <a:rPr lang="hr-HR" dirty="0"/>
              <a:t> rada ruku- izrada alata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razvoj mozga</a:t>
            </a:r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9340AA9-DCAE-47BD-B2DC-F50D949C06B8}"/>
              </a:ext>
            </a:extLst>
          </p:cNvPr>
          <p:cNvSpPr txBox="1"/>
          <p:nvPr/>
        </p:nvSpPr>
        <p:spPr>
          <a:xfrm>
            <a:off x="30480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Podrijetlo čovjeka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537FED-8303-41E4-AC41-088F259FB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57"/>
            <a:ext cx="9144000" cy="488456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96F4ACE-C993-4C0D-8E9D-76957CD0A0C9}"/>
              </a:ext>
            </a:extLst>
          </p:cNvPr>
          <p:cNvSpPr txBox="1"/>
          <p:nvPr/>
        </p:nvSpPr>
        <p:spPr>
          <a:xfrm>
            <a:off x="533400" y="1432211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povećanje volumena mozga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mijenja se oblik lubanje, lica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lubanja je izduženija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razvoj jezika- razvoj apstraktnog mišljenja, prijenos tradicije, povijesti…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društveno i misaono biće</a:t>
            </a:r>
          </a:p>
        </p:txBody>
      </p:sp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4638503"/>
            <a:ext cx="6288577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4C2E0ED-DAEB-4F7B-A234-663A1D1117D5}"/>
              </a:ext>
            </a:extLst>
          </p:cNvPr>
          <p:cNvSpPr txBox="1"/>
          <p:nvPr/>
        </p:nvSpPr>
        <p:spPr>
          <a:xfrm>
            <a:off x="1577340" y="4727448"/>
            <a:ext cx="5987034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kern="1200" dirty="0">
                <a:solidFill>
                  <a:schemeClr val="tx1"/>
                </a:solidFill>
                <a:ea typeface="+mj-ea"/>
                <a:cs typeface="+mj-cs"/>
              </a:rPr>
              <a:t>Usporedi prste, dlanove i palac čovjeka i čovjekolikoga majmuna.</a:t>
            </a:r>
            <a:endParaRPr 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2" y="5628237"/>
            <a:ext cx="541933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FB323F5-3BE8-4728-919B-49EAF3463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65" b="-3"/>
          <a:stretch/>
        </p:blipFill>
        <p:spPr>
          <a:xfrm>
            <a:off x="20" y="10"/>
            <a:ext cx="4491970" cy="4426159"/>
          </a:xfrm>
          <a:prstGeom prst="rect">
            <a:avLst/>
          </a:prstGeom>
        </p:spPr>
      </p:pic>
      <p:pic>
        <p:nvPicPr>
          <p:cNvPr id="5" name="Slika 4" descr="Slika na kojoj se prikazuje trava, na otvorenom&#10;&#10;Opis je automatski generiran">
            <a:extLst>
              <a:ext uri="{FF2B5EF4-FFF2-40B4-BE49-F238E27FC236}">
                <a16:creationId xmlns:a16="http://schemas.microsoft.com/office/drawing/2014/main" id="{C7656A68-C3DD-48DF-AFE1-E53099223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0637" b="2"/>
          <a:stretch/>
        </p:blipFill>
        <p:spPr>
          <a:xfrm>
            <a:off x="4652010" y="10"/>
            <a:ext cx="449199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2342920-C71C-40EF-83D5-2BEE4C4B9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7" y="381000"/>
            <a:ext cx="8692725" cy="567029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162DFC9-1A97-42D5-B059-98C81A1084C8}"/>
              </a:ext>
            </a:extLst>
          </p:cNvPr>
          <p:cNvSpPr txBox="1"/>
          <p:nvPr/>
        </p:nvSpPr>
        <p:spPr>
          <a:xfrm>
            <a:off x="30480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Podrijetlo čovjeka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751994D-44B1-4437-816B-7A8A73AD89A8}"/>
              </a:ext>
            </a:extLst>
          </p:cNvPr>
          <p:cNvSpPr txBox="1"/>
          <p:nvPr/>
        </p:nvSpPr>
        <p:spPr>
          <a:xfrm>
            <a:off x="1600200" y="5562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prilagodba uspravnom hodu jest i oblik kralježnice i zdjelice</a:t>
            </a: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802DF94-34E6-429E-956D-031EB1DD843F}"/>
              </a:ext>
            </a:extLst>
          </p:cNvPr>
          <p:cNvSpPr txBox="1"/>
          <p:nvPr/>
        </p:nvSpPr>
        <p:spPr>
          <a:xfrm>
            <a:off x="3048000" y="52028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Podrijetlo čovjeka</a:t>
            </a:r>
          </a:p>
        </p:txBody>
      </p:sp>
      <p:pic>
        <p:nvPicPr>
          <p:cNvPr id="5" name="Slika 4" descr="Slika na kojoj se prikazuje stablo, na otvorenom, zgrada&#10;&#10;Opis je automatski generiran">
            <a:extLst>
              <a:ext uri="{FF2B5EF4-FFF2-40B4-BE49-F238E27FC236}">
                <a16:creationId xmlns:a16="http://schemas.microsoft.com/office/drawing/2014/main" id="{7136C292-922C-440F-8A3C-39F83F60C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62400"/>
            <a:ext cx="3508341" cy="244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Slika na kojoj se prikazuje primat, sisavac&#10;&#10;Opis je automatski generiran">
            <a:extLst>
              <a:ext uri="{FF2B5EF4-FFF2-40B4-BE49-F238E27FC236}">
                <a16:creationId xmlns:a16="http://schemas.microsoft.com/office/drawing/2014/main" id="{63690B90-5395-4231-8FE2-EC1170E8D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88" y="1433699"/>
            <a:ext cx="3518553" cy="227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FF1702B-1EDD-490A-9D30-1C8DFE655BD5}"/>
              </a:ext>
            </a:extLst>
          </p:cNvPr>
          <p:cNvSpPr txBox="1"/>
          <p:nvPr/>
        </p:nvSpPr>
        <p:spPr>
          <a:xfrm>
            <a:off x="215246" y="1170087"/>
            <a:ext cx="49765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krajem 19.st.</a:t>
            </a:r>
            <a:r>
              <a:rPr lang="hr-HR" dirty="0"/>
              <a:t> u blizini brda </a:t>
            </a:r>
            <a:r>
              <a:rPr lang="hr-HR" dirty="0" err="1"/>
              <a:t>Hušnjakovo</a:t>
            </a:r>
            <a:r>
              <a:rPr lang="hr-HR" dirty="0"/>
              <a:t> (nedaleko od Krapine)  pronađeni nalazi neandertalaca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ostatke pronašao prirodoslovac </a:t>
            </a:r>
            <a:r>
              <a:rPr lang="hr-HR" b="1" dirty="0"/>
              <a:t>Dragutin </a:t>
            </a:r>
            <a:r>
              <a:rPr lang="hr-HR" b="1" dirty="0" err="1"/>
              <a:t>Gorjanović</a:t>
            </a:r>
            <a:r>
              <a:rPr lang="hr-HR" b="1" dirty="0"/>
              <a:t> -Kramberger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fosilni nalazi izloženi su u</a:t>
            </a:r>
            <a:r>
              <a:rPr lang="hr-HR" b="1" dirty="0"/>
              <a:t> Muzeju krapinskih neandertalaca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NEANDERTALCI</a:t>
            </a:r>
          </a:p>
          <a:p>
            <a:pPr marL="285750" indent="-285750">
              <a:buFontTx/>
              <a:buChar char="-"/>
            </a:pPr>
            <a:r>
              <a:rPr lang="hr-HR" dirty="0"/>
              <a:t>prevladavali u razdoblju </a:t>
            </a:r>
            <a:r>
              <a:rPr lang="hr-HR" b="1" dirty="0"/>
              <a:t>ledenih doba</a:t>
            </a:r>
          </a:p>
          <a:p>
            <a:pPr marL="285750" indent="-285750">
              <a:buFontTx/>
              <a:buChar char="-"/>
            </a:pPr>
            <a:r>
              <a:rPr lang="hr-HR" dirty="0"/>
              <a:t>fosilni ostaci pronađeni </a:t>
            </a:r>
            <a:r>
              <a:rPr lang="hr-HR" b="1" dirty="0"/>
              <a:t>u Njemačkoj</a:t>
            </a:r>
            <a:r>
              <a:rPr lang="hr-HR" dirty="0"/>
              <a:t>, dolini </a:t>
            </a:r>
            <a:r>
              <a:rPr lang="hr-HR" dirty="0" err="1"/>
              <a:t>Neander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b="1" dirty="0"/>
              <a:t>nižeg rasta</a:t>
            </a:r>
            <a:r>
              <a:rPr lang="hr-HR" dirty="0"/>
              <a:t>, robusnije građa, prilagođeniji hladnijoj klimi</a:t>
            </a:r>
          </a:p>
          <a:p>
            <a:pPr marL="285750" indent="-285750">
              <a:buFontTx/>
              <a:buChar char="-"/>
            </a:pPr>
            <a:r>
              <a:rPr lang="hr-HR" dirty="0"/>
              <a:t>izrađivali </a:t>
            </a:r>
            <a:r>
              <a:rPr lang="hr-HR" b="1" dirty="0"/>
              <a:t>kvalitetno oruđe i alate</a:t>
            </a:r>
          </a:p>
          <a:p>
            <a:pPr marL="285750" indent="-285750">
              <a:buFontTx/>
              <a:buChar char="-"/>
            </a:pPr>
            <a:r>
              <a:rPr lang="hr-HR" b="1" dirty="0"/>
              <a:t>pokapali mrtve</a:t>
            </a:r>
            <a:r>
              <a:rPr lang="hr-HR" dirty="0"/>
              <a:t>, razvijen socijalni život</a:t>
            </a:r>
          </a:p>
          <a:p>
            <a:pPr marL="285750" indent="-285750">
              <a:buFontTx/>
              <a:buChar char="-"/>
            </a:pPr>
            <a:r>
              <a:rPr lang="hr-HR" dirty="0"/>
              <a:t>predci suvremenoga čovjeka živjeli su u isto vrijeme</a:t>
            </a:r>
          </a:p>
        </p:txBody>
      </p:sp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E8D1596-3BF7-45BD-A10C-065148EAF2AE}"/>
              </a:ext>
            </a:extLst>
          </p:cNvPr>
          <p:cNvSpPr txBox="1"/>
          <p:nvPr/>
        </p:nvSpPr>
        <p:spPr>
          <a:xfrm>
            <a:off x="30480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Podrijetlo čovjeka</a:t>
            </a:r>
          </a:p>
        </p:txBody>
      </p:sp>
      <p:pic>
        <p:nvPicPr>
          <p:cNvPr id="5" name="Slika 4" descr="Slika na kojoj se prikazuje snijeg, na otvorenom&#10;&#10;Opis je automatski generiran">
            <a:extLst>
              <a:ext uri="{FF2B5EF4-FFF2-40B4-BE49-F238E27FC236}">
                <a16:creationId xmlns:a16="http://schemas.microsoft.com/office/drawing/2014/main" id="{3A6BFCF3-BF87-48BF-95C2-9524CCA4A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07" y="1166599"/>
            <a:ext cx="6450307" cy="4293893"/>
          </a:xfrm>
          <a:prstGeom prst="rect">
            <a:avLst/>
          </a:prstGeom>
        </p:spPr>
      </p:pic>
      <p:pic>
        <p:nvPicPr>
          <p:cNvPr id="7" name="Slika 6" descr="Slika na kojoj se prikazuje na otvorenom, nebo, osoba, trava&#10;&#10;Opis je automatski generiran">
            <a:extLst>
              <a:ext uri="{FF2B5EF4-FFF2-40B4-BE49-F238E27FC236}">
                <a16:creationId xmlns:a16="http://schemas.microsoft.com/office/drawing/2014/main" id="{12115DA8-12FA-4DDC-AAC4-DFD205EFD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07" y="1166599"/>
            <a:ext cx="4293893" cy="429389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0C941F36-9A13-4747-B649-ABBA53492EE3}"/>
              </a:ext>
            </a:extLst>
          </p:cNvPr>
          <p:cNvSpPr txBox="1"/>
          <p:nvPr/>
        </p:nvSpPr>
        <p:spPr>
          <a:xfrm>
            <a:off x="1524000" y="5562600"/>
            <a:ext cx="7108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rezultat prilagodbe okolišu- razlike među pojedinim skupinama suvremenoga čovjeka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izolacijom se razlike povećavaju</a:t>
            </a:r>
          </a:p>
        </p:txBody>
      </p:sp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17E0966-1B83-45C4-A7E8-692197DE4111}"/>
              </a:ext>
            </a:extLst>
          </p:cNvPr>
          <p:cNvSpPr txBox="1"/>
          <p:nvPr/>
        </p:nvSpPr>
        <p:spPr>
          <a:xfrm>
            <a:off x="457200" y="55620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FDC9686-39E8-44D1-B058-5249A1D95808}"/>
              </a:ext>
            </a:extLst>
          </p:cNvPr>
          <p:cNvSpPr txBox="1"/>
          <p:nvPr/>
        </p:nvSpPr>
        <p:spPr>
          <a:xfrm>
            <a:off x="2743200" y="556207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Čovjekov evolucijski put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6E1992C-ED73-4B64-A1AD-02ECD8D5398D}"/>
              </a:ext>
            </a:extLst>
          </p:cNvPr>
          <p:cNvSpPr txBox="1"/>
          <p:nvPr/>
        </p:nvSpPr>
        <p:spPr>
          <a:xfrm>
            <a:off x="685800" y="1447800"/>
            <a:ext cx="76200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fosilni nalazi, usporedba</a:t>
            </a:r>
            <a:r>
              <a:rPr lang="hr-HR" dirty="0"/>
              <a:t> naše građe s građom drugih sisavaca, </a:t>
            </a:r>
            <a:r>
              <a:rPr lang="hr-HR" b="1" dirty="0"/>
              <a:t>genetička istraživanja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čovjek se razvio u Africi  </a:t>
            </a:r>
            <a:r>
              <a:rPr lang="hr-HR" dirty="0"/>
              <a:t>od zajedničkog </a:t>
            </a:r>
            <a:r>
              <a:rPr lang="hr-HR" dirty="0" err="1"/>
              <a:t>predka</a:t>
            </a:r>
            <a:r>
              <a:rPr lang="hr-HR" dirty="0"/>
              <a:t> čovjekolikih majmuna i čovjeka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razvoj </a:t>
            </a:r>
            <a:r>
              <a:rPr lang="hr-HR" b="1" dirty="0"/>
              <a:t>uspravnog hoda, </a:t>
            </a:r>
            <a:r>
              <a:rPr lang="hr-HR" dirty="0"/>
              <a:t>korištenje </a:t>
            </a:r>
            <a:r>
              <a:rPr lang="hr-HR" b="1" dirty="0"/>
              <a:t>vatrom, </a:t>
            </a:r>
            <a:r>
              <a:rPr lang="hr-HR" dirty="0"/>
              <a:t>bolja </a:t>
            </a:r>
            <a:r>
              <a:rPr lang="hr-HR" b="1" dirty="0"/>
              <a:t>koordinacija</a:t>
            </a:r>
            <a:r>
              <a:rPr lang="hr-HR" dirty="0"/>
              <a:t> rada </a:t>
            </a:r>
            <a:r>
              <a:rPr lang="hr-HR" dirty="0" err="1"/>
              <a:t>ruku,</a:t>
            </a:r>
            <a:r>
              <a:rPr lang="hr-HR" b="1" dirty="0" err="1"/>
              <a:t>razvoj</a:t>
            </a:r>
            <a:r>
              <a:rPr lang="hr-HR" b="1" dirty="0"/>
              <a:t> mozga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krajem 19.st.</a:t>
            </a:r>
            <a:r>
              <a:rPr lang="hr-HR" dirty="0"/>
              <a:t> u blizini brda </a:t>
            </a:r>
            <a:r>
              <a:rPr lang="hr-HR" dirty="0" err="1"/>
              <a:t>Hušnjakovo</a:t>
            </a:r>
            <a:r>
              <a:rPr lang="hr-HR" dirty="0"/>
              <a:t> pronađeni nalazi neandertalaca- </a:t>
            </a:r>
            <a:r>
              <a:rPr lang="hr-HR" b="1" dirty="0"/>
              <a:t>Dragutin </a:t>
            </a:r>
            <a:r>
              <a:rPr lang="hr-HR" b="1" dirty="0" err="1"/>
              <a:t>Gorjanović</a:t>
            </a:r>
            <a:r>
              <a:rPr lang="hr-HR" b="1" dirty="0"/>
              <a:t> -Kramberger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NEANDERTALCI- </a:t>
            </a:r>
            <a:r>
              <a:rPr lang="hr-HR" dirty="0"/>
              <a:t>prevladavali u razdoblju </a:t>
            </a:r>
            <a:r>
              <a:rPr lang="hr-HR" b="1" dirty="0"/>
              <a:t>ledenih doba, </a:t>
            </a:r>
            <a:r>
              <a:rPr lang="hr-HR" dirty="0"/>
              <a:t>predci suvremenoga čovjeka živjeli su u isto vrijeme</a:t>
            </a:r>
          </a:p>
          <a:p>
            <a:endParaRPr lang="hr-HR" b="1" dirty="0"/>
          </a:p>
        </p:txBody>
      </p:sp>
      <p:pic>
        <p:nvPicPr>
          <p:cNvPr id="8" name="Picture 2" descr="animated-writer-image-0028">
            <a:extLst>
              <a:ext uri="{FF2B5EF4-FFF2-40B4-BE49-F238E27FC236}">
                <a16:creationId xmlns:a16="http://schemas.microsoft.com/office/drawing/2014/main" id="{1FD77F40-4C72-4767-95D5-36E00993BF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81396"/>
            <a:ext cx="1095208" cy="109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C4FD76C-B926-4DDA-8F40-617051C83A7F}"/>
              </a:ext>
            </a:extLst>
          </p:cNvPr>
          <p:cNvSpPr txBox="1"/>
          <p:nvPr/>
        </p:nvSpPr>
        <p:spPr>
          <a:xfrm>
            <a:off x="381000" y="685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Ponavljanje!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id="{FD5E1042-BD6F-4B83-95A3-CE062FDEB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458216"/>
              </p:ext>
            </p:extLst>
          </p:nvPr>
        </p:nvGraphicFramePr>
        <p:xfrm>
          <a:off x="914400" y="304800"/>
          <a:ext cx="7391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A4328764-C3E5-42DD-8CCF-DA73C95C66B6}"/>
              </a:ext>
            </a:extLst>
          </p:cNvPr>
          <p:cNvSpPr/>
          <p:nvPr/>
        </p:nvSpPr>
        <p:spPr>
          <a:xfrm>
            <a:off x="2895600" y="304800"/>
            <a:ext cx="4419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FA995262-27B4-4531-B3E9-F0BB98DF5212}"/>
              </a:ext>
            </a:extLst>
          </p:cNvPr>
          <p:cNvSpPr/>
          <p:nvPr/>
        </p:nvSpPr>
        <p:spPr>
          <a:xfrm>
            <a:off x="2819400" y="2895600"/>
            <a:ext cx="449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ABA8C7EC-2A16-4F62-AB1D-F4EB8C1C0579}"/>
              </a:ext>
            </a:extLst>
          </p:cNvPr>
          <p:cNvSpPr/>
          <p:nvPr/>
        </p:nvSpPr>
        <p:spPr>
          <a:xfrm>
            <a:off x="2819400" y="4241276"/>
            <a:ext cx="449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1FA7C10D-2E36-43E9-8FB8-BD190A7DFC2D}"/>
              </a:ext>
            </a:extLst>
          </p:cNvPr>
          <p:cNvSpPr/>
          <p:nvPr/>
        </p:nvSpPr>
        <p:spPr>
          <a:xfrm>
            <a:off x="2819400" y="5486400"/>
            <a:ext cx="449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59B44E53-4BED-4FBD-9CB4-A444FE143064}"/>
              </a:ext>
            </a:extLst>
          </p:cNvPr>
          <p:cNvSpPr/>
          <p:nvPr/>
        </p:nvSpPr>
        <p:spPr>
          <a:xfrm>
            <a:off x="2857500" y="1590773"/>
            <a:ext cx="44577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347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Miksic</dc:creator>
  <cp:lastModifiedBy>Ana Kodžoman</cp:lastModifiedBy>
  <cp:revision>27</cp:revision>
  <dcterms:created xsi:type="dcterms:W3CDTF">2006-08-16T00:00:00Z</dcterms:created>
  <dcterms:modified xsi:type="dcterms:W3CDTF">2020-11-02T19:40:04Z</dcterms:modified>
</cp:coreProperties>
</file>